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6" r:id="rId4"/>
    <p:sldId id="258" r:id="rId5"/>
    <p:sldId id="259" r:id="rId6"/>
    <p:sldId id="260" r:id="rId7"/>
    <p:sldId id="266" r:id="rId8"/>
    <p:sldId id="267" r:id="rId9"/>
    <p:sldId id="268" r:id="rId10"/>
    <p:sldId id="283" r:id="rId11"/>
    <p:sldId id="282" r:id="rId12"/>
    <p:sldId id="269" r:id="rId13"/>
    <p:sldId id="280" r:id="rId14"/>
    <p:sldId id="270" r:id="rId15"/>
    <p:sldId id="284" r:id="rId16"/>
    <p:sldId id="285" r:id="rId17"/>
    <p:sldId id="281" r:id="rId18"/>
    <p:sldId id="274" r:id="rId19"/>
    <p:sldId id="275" r:id="rId20"/>
    <p:sldId id="277" r:id="rId21"/>
    <p:sldId id="262" r:id="rId22"/>
    <p:sldId id="279" r:id="rId23"/>
    <p:sldId id="265" r:id="rId24"/>
    <p:sldId id="264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orbel" panose="020B0503020204020204" pitchFamily="34" charset="0"/>
      <p:regular r:id="rId31"/>
      <p:bold r:id="rId32"/>
      <p:italic r:id="rId33"/>
      <p:boldItalic r:id="rId34"/>
    </p:embeddedFont>
    <p:embeddedFont>
      <p:font typeface="Nunito" pitchFamily="2" charset="0"/>
      <p:regular r:id="rId35"/>
      <p:bold r:id="rId36"/>
      <p:italic r:id="rId37"/>
      <p:boldItalic r:id="rId38"/>
    </p:embeddedFont>
    <p:embeddedFont>
      <p:font typeface="Tahoma" panose="020B0604030504040204" pitchFamily="34" charset="0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1" roundtripDataSignature="AMtx7mgGzj6sB/PVhISL7bxAJjxc0cXR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45"/>
    <p:restoredTop sz="94720"/>
  </p:normalViewPr>
  <p:slideViewPr>
    <p:cSldViewPr snapToGrid="0" snapToObjects="1">
      <p:cViewPr varScale="1">
        <p:scale>
          <a:sx n="106" d="100"/>
          <a:sy n="106" d="100"/>
        </p:scale>
        <p:origin x="1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customschemas.google.com/relationships/presentationmetadata" Target="metadata"/></Relationships>
</file>

<file path=ppt/media/image1.png>
</file>

<file path=ppt/media/image10.tiff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ad1122440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gcad112244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ad1122440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gcad112244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417533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ad1122440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gcad112244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04729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ad1122440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gcad112244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7034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ad1122440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gcad112244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122634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ad1122440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gcad112244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889400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ad1122440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5" name="Google Shape;125;gcad112244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ad1122440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5" name="Google Shape;125;gcad112244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58310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ad1122440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gcad112244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599846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ad1122440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gcad112244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25757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" name="Google Shape;7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ad1122440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gcad112244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64201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ad1122440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gcad112244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ad1122440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Please make sure to help all the students go through the installation of the software above.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4" name="Google Shape;144;gcad112244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85429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ad1122440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Please walk through the installations with the students and show them where to go and how to do the installs.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4" name="Google Shape;144;gcad112244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ad1122440_0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" name="Google Shape;136;gcad112244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ad1122440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cad112244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39154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ad1122440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gcad112244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ad1122440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" name="Google Shape;89;gcad112244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ad1122440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98" name="Google Shape;98;gcad112244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ad1122440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" name="Google Shape;89;gcad112244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78435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ad1122440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gcad112244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51434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ad1122440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gcad112244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06183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b547627450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b547627450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b547627450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b547627450_0_36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3" name="Google Shape;53;gb547627450_0_3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b547627450_0_39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6" name="Google Shape;56;gb547627450_0_39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gb547627450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547627450_0_4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b547627450_0_45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500" cy="46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b547627450_0_45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gb547627450_0_45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gb547627450_0_45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gb547627450_0_4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b547627450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5" name="Google Shape;25;gb547627450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b547627450_0_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gb547627450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gb547627450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b547627450_0_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b547627450_0_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" name="Google Shape;33;gb547627450_0_1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4" name="Google Shape;34;gb547627450_0_1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b547627450_0_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gb547627450_0_2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b547627450_0_23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0" name="Google Shape;40;gb547627450_0_23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1" name="Google Shape;41;gb547627450_0_2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b547627450_0_27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4" name="Google Shape;44;gb547627450_0_2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b547627450_0_30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gb547627450_0_30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8" name="Google Shape;48;gb547627450_0_30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9" name="Google Shape;49;gb547627450_0_30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gb547627450_0_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b547627450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b547627450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b547627450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s://learn.promineotech.com/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10" Type="http://schemas.openxmlformats.org/officeDocument/2006/relationships/image" Target="../media/image23.jpeg"/><Relationship Id="rId4" Type="http://schemas.openxmlformats.org/officeDocument/2006/relationships/image" Target="../media/image17.png"/><Relationship Id="rId9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" descr="A picture containing background pattern&#10;&#10;Description automatically generated"/>
          <p:cNvPicPr preferRelativeResize="0"/>
          <p:nvPr/>
        </p:nvPicPr>
        <p:blipFill rotWithShape="1">
          <a:blip r:embed="rId4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24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"/>
          <p:cNvSpPr/>
          <p:nvPr/>
        </p:nvSpPr>
        <p:spPr>
          <a:xfrm>
            <a:off x="321589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"/>
          <p:cNvSpPr txBox="1">
            <a:spLocks noGrp="1"/>
          </p:cNvSpPr>
          <p:nvPr>
            <p:ph type="ctrTitle"/>
          </p:nvPr>
        </p:nvSpPr>
        <p:spPr>
          <a:xfrm>
            <a:off x="415650" y="2985295"/>
            <a:ext cx="11360700" cy="8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10"/>
              <a:buFont typeface="Corbel"/>
              <a:buNone/>
            </a:pPr>
            <a:r>
              <a:rPr lang="en-US" sz="5310">
                <a:latin typeface="Nunito"/>
                <a:ea typeface="Nunito"/>
                <a:cs typeface="Nunito"/>
                <a:sym typeface="Nunito"/>
              </a:rPr>
              <a:t>Front End Software Development</a:t>
            </a:r>
            <a:endParaRPr sz="531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" name="Google Shape;68;p1"/>
          <p:cNvSpPr txBox="1">
            <a:spLocks noGrp="1"/>
          </p:cNvSpPr>
          <p:nvPr>
            <p:ph type="subTitle" idx="1"/>
          </p:nvPr>
        </p:nvSpPr>
        <p:spPr>
          <a:xfrm>
            <a:off x="415650" y="3872708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>
                <a:latin typeface="Nunito"/>
                <a:ea typeface="Nunito"/>
                <a:cs typeface="Nunito"/>
                <a:sym typeface="Nunito"/>
              </a:rPr>
              <a:t>Orientation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cad1122440_0_36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cad1122440_0_36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cad1122440_0_36"/>
          <p:cNvSpPr txBox="1"/>
          <p:nvPr/>
        </p:nvSpPr>
        <p:spPr>
          <a:xfrm>
            <a:off x="760175" y="66100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</a:rPr>
              <a:t>Sources for </a:t>
            </a:r>
            <a:r>
              <a:rPr lang="en-US" sz="3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Help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2" name="Google Shape;112;gcad1122440_0_36"/>
          <p:cNvSpPr txBox="1"/>
          <p:nvPr/>
        </p:nvSpPr>
        <p:spPr>
          <a:xfrm>
            <a:off x="1146373" y="1997958"/>
            <a:ext cx="5240555" cy="3900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698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Google​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698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Classmates​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698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Mentors </a:t>
            </a:r>
          </a:p>
          <a:p>
            <a:pPr marL="698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Office Hours​ </a:t>
            </a:r>
          </a:p>
          <a:p>
            <a:pPr marL="698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Cohort Channel in Slack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</a:pPr>
            <a:endParaRPr sz="28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gcad1122440_0_36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2486" y="1997958"/>
            <a:ext cx="3133326" cy="313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cad1122440_0_36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cad1122440_0_36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cad1122440_0_36"/>
          <p:cNvSpPr txBox="1"/>
          <p:nvPr/>
        </p:nvSpPr>
        <p:spPr>
          <a:xfrm>
            <a:off x="760175" y="661000"/>
            <a:ext cx="7634700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Pos</a:t>
            </a:r>
            <a:r>
              <a:rPr lang="en-US" sz="34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ting Questions in Slack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2" name="Google Shape;112;gcad1122440_0_36"/>
          <p:cNvSpPr txBox="1"/>
          <p:nvPr/>
        </p:nvSpPr>
        <p:spPr>
          <a:xfrm>
            <a:off x="760175" y="1500319"/>
            <a:ext cx="10281898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lnSpc>
                <a:spcPct val="115000"/>
              </a:lnSpc>
              <a:buSzPts val="2800"/>
            </a:pPr>
            <a:r>
              <a:rPr lang="en-US" sz="20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Use your cohort’s slack channel to post questions. The channel name follows this format: </a:t>
            </a:r>
            <a:br>
              <a:rPr lang="en-US" sz="20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2022-01-fesd-schoolname.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C4ED7F-4FC3-D04F-8EB3-960EF41F0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283" y="2449345"/>
            <a:ext cx="7330483" cy="374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57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cad1122440_0_36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cad1122440_0_36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cad1122440_0_36"/>
          <p:cNvSpPr txBox="1"/>
          <p:nvPr/>
        </p:nvSpPr>
        <p:spPr>
          <a:xfrm>
            <a:off x="760175" y="661000"/>
            <a:ext cx="7634700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Tips for Posting Questions</a:t>
            </a:r>
          </a:p>
        </p:txBody>
      </p:sp>
      <p:sp>
        <p:nvSpPr>
          <p:cNvPr id="112" name="Google Shape;112;gcad1122440_0_36"/>
          <p:cNvSpPr txBox="1"/>
          <p:nvPr/>
        </p:nvSpPr>
        <p:spPr>
          <a:xfrm>
            <a:off x="1222875" y="1602950"/>
            <a:ext cx="5240555" cy="5226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Show your code and error messages with line numbers</a:t>
            </a: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Explain the problem you are trying to solve​</a:t>
            </a: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Explain what your code is actually doing</a:t>
            </a: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Describe what solutions you have tried</a:t>
            </a: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2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Once you solve the problem, share the solution</a:t>
            </a: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picture containing ground, person, outdoor, child&#10;&#10;Description automatically generated">
            <a:extLst>
              <a:ext uri="{FF2B5EF4-FFF2-40B4-BE49-F238E27FC236}">
                <a16:creationId xmlns:a16="http://schemas.microsoft.com/office/drawing/2014/main" id="{EF8F1599-A501-2244-88C0-DDCC563F789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14308" y="1667446"/>
            <a:ext cx="2871647" cy="430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99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cad1122440_0_36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cad1122440_0_36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cad1122440_0_36"/>
          <p:cNvSpPr txBox="1"/>
          <p:nvPr/>
        </p:nvSpPr>
        <p:spPr>
          <a:xfrm>
            <a:off x="677048" y="668514"/>
            <a:ext cx="7634700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ea typeface="Tahoma"/>
              </a:rPr>
              <a:t>Example of a Well Written Question 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2" name="Picture 11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71787F6-398C-094F-BF71-87DE5E1FB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256" y="1589845"/>
            <a:ext cx="4013200" cy="3517900"/>
          </a:xfrm>
          <a:prstGeom prst="rect">
            <a:avLst/>
          </a:prstGeom>
        </p:spPr>
      </p:pic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01D6A6FB-770C-7240-9BC5-4BCA686827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0898" y="1589845"/>
            <a:ext cx="5673128" cy="434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485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cad1122440_0_36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cad1122440_0_36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cad1122440_0_36"/>
          <p:cNvSpPr txBox="1"/>
          <p:nvPr/>
        </p:nvSpPr>
        <p:spPr>
          <a:xfrm>
            <a:off x="760175" y="66100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Slack Etiquette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2" name="Google Shape;112;gcad1122440_0_36"/>
          <p:cNvSpPr txBox="1"/>
          <p:nvPr/>
        </p:nvSpPr>
        <p:spPr>
          <a:xfrm>
            <a:off x="855444" y="1577066"/>
            <a:ext cx="5240555" cy="5133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EDEBE9"/>
                </a:highlight>
              </a:rPr>
              <a:t>Add a picture of you to slack profile (not your pet please)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EDEBE9"/>
                </a:highlight>
              </a:rPr>
              <a:t>Use your real name as your display name on slack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EDEBE9"/>
                </a:highlight>
              </a:rPr>
              <a:t>Treat Slack as a professional environment when it comes to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EDEBE9"/>
                </a:highlight>
              </a:rPr>
              <a:t>Don't have any assumptions about </a:t>
            </a:r>
            <a:r>
              <a:rPr lang="en-US" sz="1800" b="1" dirty="0">
                <a:highlight>
                  <a:srgbClr val="EDEBE9"/>
                </a:highlight>
              </a:rPr>
              <a:t>privacy</a:t>
            </a:r>
            <a:r>
              <a:rPr lang="en-US" sz="1800" dirty="0">
                <a:highlight>
                  <a:srgbClr val="EDEBE9"/>
                </a:highlight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EDEBE9"/>
                </a:highlight>
              </a:rPr>
              <a:t>Use Slack to get to know each other, share knowledge and advice, and solve problems together!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EDEBE9"/>
                </a:highlight>
              </a:rPr>
              <a:t>Slack can be fun! share some funny posts, gifs, any water-cooler chatter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EDEBE9"/>
                </a:highlight>
              </a:rPr>
              <a:t>Message history is eventually erased, please be sure to save anything you want to keep elsewhere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 descr="Graphical user interface, text, application, chat or text message, email&#10;&#10;Description automatically generated">
            <a:extLst>
              <a:ext uri="{FF2B5EF4-FFF2-40B4-BE49-F238E27FC236}">
                <a16:creationId xmlns:a16="http://schemas.microsoft.com/office/drawing/2014/main" id="{AF5CAFA4-05F8-F743-94B7-32BBD5EF1DC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5999" y="1215026"/>
            <a:ext cx="5564185" cy="444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72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cad1122440_0_36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cad1122440_0_36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cad1122440_0_36"/>
          <p:cNvSpPr txBox="1"/>
          <p:nvPr/>
        </p:nvSpPr>
        <p:spPr>
          <a:xfrm>
            <a:off x="760175" y="66100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Zoom Etiquette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2" name="Google Shape;112;gcad1122440_0_36"/>
          <p:cNvSpPr txBox="1"/>
          <p:nvPr/>
        </p:nvSpPr>
        <p:spPr>
          <a:xfrm>
            <a:off x="522787" y="2320985"/>
            <a:ext cx="4413551" cy="2693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highlight>
                  <a:srgbClr val="EDEBE9"/>
                </a:highlight>
              </a:rPr>
              <a:t>Be present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highlight>
                  <a:srgbClr val="EDEBE9"/>
                </a:highlight>
              </a:rPr>
              <a:t>Real Names</a:t>
            </a:r>
            <a:endParaRPr lang="en-US" sz="2000" i="1" dirty="0">
              <a:highlight>
                <a:srgbClr val="EDEBE9"/>
              </a:highlight>
            </a:endParaRPr>
          </a:p>
          <a:p>
            <a:pPr>
              <a:lnSpc>
                <a:spcPct val="150000"/>
              </a:lnSpc>
            </a:pPr>
            <a:r>
              <a:rPr lang="en-US" sz="2000" dirty="0"/>
              <a:t>Cameras on if possible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highlight>
                  <a:srgbClr val="EDEBE9"/>
                </a:highlight>
              </a:rPr>
              <a:t>Mute when not speaking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endParaRPr lang="en-US" sz="20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lang="en-US" sz="20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computer and a mug on a table&#10;&#10;Description automatically generated with low confidence">
            <a:extLst>
              <a:ext uri="{FF2B5EF4-FFF2-40B4-BE49-F238E27FC236}">
                <a16:creationId xmlns:a16="http://schemas.microsoft.com/office/drawing/2014/main" id="{42917E35-D130-CB4F-B743-9B63635AFE9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18310" y="1149253"/>
            <a:ext cx="6079299" cy="455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842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gcad1122440_0_54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cad1122440_0_54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gcad1122440_0_54"/>
          <p:cNvSpPr txBox="1"/>
          <p:nvPr/>
        </p:nvSpPr>
        <p:spPr>
          <a:xfrm>
            <a:off x="743649" y="661000"/>
            <a:ext cx="10214863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Tour of the Learning Management System (LMS)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0" name="Google Shape;130;gcad1122440_0_54"/>
          <p:cNvSpPr txBox="1"/>
          <p:nvPr/>
        </p:nvSpPr>
        <p:spPr>
          <a:xfrm>
            <a:off x="402386" y="3411992"/>
            <a:ext cx="4290185" cy="97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698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r>
              <a:rPr lang="en-US" sz="2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https://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learn.promineotech.com</a:t>
            </a:r>
            <a:endParaRPr lang="en-US"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D612857-6B5E-904C-A51A-1097560F9688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3373" y="2013280"/>
            <a:ext cx="6249194" cy="393618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gcad1122440_0_54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cad1122440_0_54"/>
          <p:cNvSpPr/>
          <p:nvPr/>
        </p:nvSpPr>
        <p:spPr>
          <a:xfrm>
            <a:off x="8485556" y="2038987"/>
            <a:ext cx="3304057" cy="142337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gcad1122440_0_54"/>
          <p:cNvSpPr txBox="1"/>
          <p:nvPr/>
        </p:nvSpPr>
        <p:spPr>
          <a:xfrm>
            <a:off x="743650" y="661000"/>
            <a:ext cx="7634700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ea typeface="Tahoma"/>
              </a:rPr>
              <a:t>Our Graduates Work At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35522FAC-8856-1C48-B7EA-23B7F1B56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1898" y="4054231"/>
            <a:ext cx="1092200" cy="1854200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0CEC9350-325B-824F-8A1C-7A2968B64B3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572" y="2060671"/>
            <a:ext cx="1854200" cy="1854200"/>
          </a:xfrm>
          <a:prstGeom prst="rect">
            <a:avLst/>
          </a:prstGeom>
        </p:spPr>
      </p:pic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7F29F0DE-B445-D342-B8C8-F2575BBF9D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4790" y="2052746"/>
            <a:ext cx="3323112" cy="1854200"/>
          </a:xfrm>
          <a:prstGeom prst="rect">
            <a:avLst/>
          </a:prstGeom>
        </p:spPr>
      </p:pic>
      <p:pic>
        <p:nvPicPr>
          <p:cNvPr id="10" name="Picture 9" descr="Text&#10;&#10;Description automatically generated with medium confidence">
            <a:extLst>
              <a:ext uri="{FF2B5EF4-FFF2-40B4-BE49-F238E27FC236}">
                <a16:creationId xmlns:a16="http://schemas.microsoft.com/office/drawing/2014/main" id="{9A0DBC87-0DF4-C64C-B6EB-3105545A0FAF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8982" y="2060671"/>
            <a:ext cx="1854200" cy="1868038"/>
          </a:xfrm>
          <a:prstGeom prst="rect">
            <a:avLst/>
          </a:prstGeom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47AF398E-A2DB-BE47-B544-EC65EDF944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75313" y="4054231"/>
            <a:ext cx="3335783" cy="1868038"/>
          </a:xfrm>
          <a:prstGeom prst="rect">
            <a:avLst/>
          </a:prstGeom>
        </p:spPr>
      </p:pic>
      <p:pic>
        <p:nvPicPr>
          <p:cNvPr id="16" name="Picture 15" descr="Logo, company name&#10;&#10;Description automatically generated">
            <a:extLst>
              <a:ext uri="{FF2B5EF4-FFF2-40B4-BE49-F238E27FC236}">
                <a16:creationId xmlns:a16="http://schemas.microsoft.com/office/drawing/2014/main" id="{182F3261-7822-3247-8DD5-C1E282CC32A2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9821" y="4054231"/>
            <a:ext cx="3296356" cy="1854200"/>
          </a:xfrm>
          <a:prstGeom prst="rect">
            <a:avLst/>
          </a:prstGeom>
        </p:spPr>
      </p:pic>
      <p:pic>
        <p:nvPicPr>
          <p:cNvPr id="1026" name="Picture 2" descr="Choice Hotels International - Ohio Farm Bureau">
            <a:extLst>
              <a:ext uri="{FF2B5EF4-FFF2-40B4-BE49-F238E27FC236}">
                <a16:creationId xmlns:a16="http://schemas.microsoft.com/office/drawing/2014/main" id="{A28966EA-CA89-B748-B6F2-7BC684FA4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276" y="2042244"/>
            <a:ext cx="3324259" cy="186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812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cad1122440_0_45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cad1122440_0_45"/>
          <p:cNvSpPr/>
          <p:nvPr/>
        </p:nvSpPr>
        <p:spPr>
          <a:xfrm>
            <a:off x="240814" y="334378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cad1122440_0_45"/>
          <p:cNvSpPr txBox="1"/>
          <p:nvPr/>
        </p:nvSpPr>
        <p:spPr>
          <a:xfrm>
            <a:off x="760175" y="661000"/>
            <a:ext cx="7634700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highlight>
                  <a:srgbClr val="EDEBE9"/>
                </a:highlight>
                <a:ea typeface="Tahoma"/>
              </a:rPr>
              <a:t>Qualities of Successful Students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1" name="Google Shape;121;gcad1122440_0_45"/>
          <p:cNvSpPr txBox="1"/>
          <p:nvPr/>
        </p:nvSpPr>
        <p:spPr>
          <a:xfrm>
            <a:off x="760175" y="2078609"/>
            <a:ext cx="4955427" cy="395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Committed to learning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Fully engaged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Support</a:t>
            </a: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ive of others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Asks for help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Communicates clearly</a:t>
            </a:r>
            <a:endParaRPr lang="en-US"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 descr="A picture containing outdoor, road, person, ground&#10;&#10;Description automatically generated">
            <a:extLst>
              <a:ext uri="{FF2B5EF4-FFF2-40B4-BE49-F238E27FC236}">
                <a16:creationId xmlns:a16="http://schemas.microsoft.com/office/drawing/2014/main" id="{2A8F0C72-62DB-6F49-872E-33422799B82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7235" y="1529057"/>
            <a:ext cx="3582949" cy="39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6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cad1122440_0_45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cad1122440_0_45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cad1122440_0_45"/>
          <p:cNvSpPr txBox="1"/>
          <p:nvPr/>
        </p:nvSpPr>
        <p:spPr>
          <a:xfrm>
            <a:off x="760175" y="661000"/>
            <a:ext cx="7634700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dirty="0">
                <a:solidFill>
                  <a:schemeClr val="dk1"/>
                </a:solidFill>
                <a:highlight>
                  <a:srgbClr val="EDEBE9"/>
                </a:highlight>
                <a:latin typeface="Tahoma"/>
                <a:ea typeface="Tahoma"/>
                <a:cs typeface="Tahoma"/>
                <a:sym typeface="Tahoma"/>
              </a:rPr>
              <a:t>Computer Basics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1" name="Google Shape;121;gcad1122440_0_45"/>
          <p:cNvSpPr txBox="1"/>
          <p:nvPr/>
        </p:nvSpPr>
        <p:spPr>
          <a:xfrm>
            <a:off x="760175" y="2078609"/>
            <a:ext cx="4955427" cy="4501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Keep your computer OS and software up to date</a:t>
            </a:r>
            <a:endParaRPr lang="en-US"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Have a backup strategy to store your data</a:t>
            </a: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Use </a:t>
            </a:r>
            <a:r>
              <a:rPr lang="en-US" sz="3100" dirty="0" err="1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Github</a:t>
            </a: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 to save progress for your coding</a:t>
            </a:r>
            <a:endParaRPr lang="en-US"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person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63F02EF1-CB60-6D4D-A29F-EB9E9E4C84C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6891" y="2508728"/>
            <a:ext cx="4050507" cy="270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748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2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0" y="11"/>
            <a:ext cx="12191977" cy="685799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"/>
          <p:cNvSpPr/>
          <p:nvPr/>
        </p:nvSpPr>
        <p:spPr>
          <a:xfrm>
            <a:off x="321589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2"/>
          <p:cNvSpPr txBox="1"/>
          <p:nvPr/>
        </p:nvSpPr>
        <p:spPr>
          <a:xfrm>
            <a:off x="760175" y="661000"/>
            <a:ext cx="67923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Instructor -</a:t>
            </a:r>
            <a:r>
              <a:rPr lang="en-US" sz="4000">
                <a:latin typeface="Nunito"/>
                <a:ea typeface="Nunito"/>
                <a:cs typeface="Nunito"/>
                <a:sym typeface="Nunito"/>
              </a:rPr>
              <a:t> Introductions</a:t>
            </a:r>
            <a:endParaRPr sz="40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6" name="Google Shape;76;p2"/>
          <p:cNvSpPr txBox="1"/>
          <p:nvPr/>
        </p:nvSpPr>
        <p:spPr>
          <a:xfrm>
            <a:off x="2770913" y="5897675"/>
            <a:ext cx="5767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1335609" y="1781480"/>
            <a:ext cx="7518900" cy="1497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6350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Instructor Introduction</a:t>
            </a:r>
          </a:p>
          <a:p>
            <a:pPr marL="6350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Student Introductions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gcad1122440_0_27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cad1122440_0_27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cad1122440_0_27"/>
          <p:cNvSpPr txBox="1"/>
          <p:nvPr/>
        </p:nvSpPr>
        <p:spPr>
          <a:xfrm>
            <a:off x="760175" y="66100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Pro Tip – Professional Behavior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3" name="Google Shape;103;gcad1122440_0_27"/>
          <p:cNvSpPr txBox="1"/>
          <p:nvPr/>
        </p:nvSpPr>
        <p:spPr>
          <a:xfrm>
            <a:off x="993145" y="1873510"/>
            <a:ext cx="6078049" cy="3524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Be on time 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Be respectful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Assume that everyone you interact with has the potential to hire you or help you find employment</a:t>
            </a:r>
            <a:endParaRPr lang="en-US"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couple of women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D511E93E-FBDA-0A4A-899B-8578AD8729B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0403" y="1873510"/>
            <a:ext cx="3700002" cy="381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43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cad1122440_0_45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cad1122440_0_45"/>
          <p:cNvSpPr/>
          <p:nvPr/>
        </p:nvSpPr>
        <p:spPr>
          <a:xfrm>
            <a:off x="240825" y="32010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cad1122440_0_45"/>
          <p:cNvSpPr txBox="1"/>
          <p:nvPr/>
        </p:nvSpPr>
        <p:spPr>
          <a:xfrm>
            <a:off x="760175" y="66100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Pep Talk​</a:t>
            </a:r>
            <a:endParaRPr sz="40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1" name="Google Shape;121;gcad1122440_0_45"/>
          <p:cNvSpPr txBox="1"/>
          <p:nvPr/>
        </p:nvSpPr>
        <p:spPr>
          <a:xfrm>
            <a:off x="240825" y="1369000"/>
            <a:ext cx="6736172" cy="5050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>
              <a:lnSpc>
                <a:spcPct val="115000"/>
              </a:lnSpc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Can everyone answer the question – why are you in this program?</a:t>
            </a:r>
          </a:p>
          <a:p>
            <a:pPr marL="457200" lvl="0" indent="-387350">
              <a:lnSpc>
                <a:spcPct val="115000"/>
              </a:lnSpc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This program is difficult​</a:t>
            </a:r>
          </a:p>
          <a:p>
            <a:pPr marL="457200" lvl="0" indent="-387350">
              <a:lnSpc>
                <a:spcPct val="115000"/>
              </a:lnSpc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Create good study habits​</a:t>
            </a:r>
          </a:p>
          <a:p>
            <a:pPr marL="457200" lvl="0" indent="-387350">
              <a:lnSpc>
                <a:spcPct val="115000"/>
              </a:lnSpc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13 to 18 hours a week commitment</a:t>
            </a:r>
          </a:p>
          <a:p>
            <a:pPr marL="457200" lvl="0" indent="-387350">
              <a:lnSpc>
                <a:spcPct val="115000"/>
              </a:lnSpc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You are responsible for your own success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gcad1122440_0_45"/>
          <p:cNvPicPr preferRelativeResize="0"/>
          <p:nvPr/>
        </p:nvPicPr>
        <p:blipFill rotWithShape="1"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61275" y="1751925"/>
            <a:ext cx="4782660" cy="318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gcad1122440_0_71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cad1122440_0_71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cad1122440_0_71"/>
          <p:cNvSpPr txBox="1"/>
          <p:nvPr/>
        </p:nvSpPr>
        <p:spPr>
          <a:xfrm>
            <a:off x="818288" y="734909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Special Note on Software Installations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9" name="Google Shape;149;gcad1122440_0_71"/>
          <p:cNvSpPr txBox="1"/>
          <p:nvPr/>
        </p:nvSpPr>
        <p:spPr>
          <a:xfrm>
            <a:off x="1222875" y="1602950"/>
            <a:ext cx="9584700" cy="17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cad1122440_0_71"/>
          <p:cNvSpPr txBox="1"/>
          <p:nvPr/>
        </p:nvSpPr>
        <p:spPr>
          <a:xfrm>
            <a:off x="1058604" y="1920226"/>
            <a:ext cx="5668016" cy="4001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We </a:t>
            </a:r>
            <a:r>
              <a:rPr lang="en-US" sz="3100" b="1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strongly recommend </a:t>
            </a: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you use the software development tools and versions shown in the videos and what is shown in these slides. </a:t>
            </a: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Our mentors and staff are experienced with those specific tools, and they can support you with issues. 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picture containing outdoor, building, sky, light&#10;&#10;Description automatically generated">
            <a:extLst>
              <a:ext uri="{FF2B5EF4-FFF2-40B4-BE49-F238E27FC236}">
                <a16:creationId xmlns:a16="http://schemas.microsoft.com/office/drawing/2014/main" id="{35C202DE-3706-A740-A989-772CA127035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0891" y="2133459"/>
            <a:ext cx="4087177" cy="272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990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gcad1122440_0_71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cad1122440_0_71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cad1122440_0_71"/>
          <p:cNvSpPr txBox="1"/>
          <p:nvPr/>
        </p:nvSpPr>
        <p:spPr>
          <a:xfrm>
            <a:off x="576550" y="89495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Installations​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9" name="Google Shape;149;gcad1122440_0_71"/>
          <p:cNvSpPr txBox="1"/>
          <p:nvPr/>
        </p:nvSpPr>
        <p:spPr>
          <a:xfrm>
            <a:off x="1222875" y="1602950"/>
            <a:ext cx="9584700" cy="17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cad1122440_0_71"/>
          <p:cNvSpPr txBox="1"/>
          <p:nvPr/>
        </p:nvSpPr>
        <p:spPr>
          <a:xfrm>
            <a:off x="1222875" y="1602950"/>
            <a:ext cx="4568327" cy="4714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25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alibri"/>
              <a:buChar char="●"/>
            </a:pPr>
            <a:r>
              <a:rPr lang="en-US" sz="28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VS Code</a:t>
            </a:r>
            <a:endParaRPr sz="2800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25450">
              <a:lnSpc>
                <a:spcPct val="115000"/>
              </a:lnSpc>
              <a:buClr>
                <a:schemeClr val="dk1"/>
              </a:buClr>
              <a:buSzPts val="3100"/>
              <a:buFont typeface="Calibri"/>
              <a:buChar char="●"/>
            </a:pPr>
            <a:r>
              <a:rPr lang="en-US" sz="28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Slack (download desktop/phone app)</a:t>
            </a:r>
          </a:p>
          <a:p>
            <a:pPr marL="457200" indent="-425450">
              <a:lnSpc>
                <a:spcPct val="115000"/>
              </a:lnSpc>
              <a:buClr>
                <a:schemeClr val="dk1"/>
              </a:buClr>
              <a:buSzPts val="3100"/>
              <a:buFont typeface="Calibri"/>
              <a:buChar char="●"/>
            </a:pPr>
            <a:r>
              <a:rPr lang="en-US" sz="28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Git (command line version - Mac’s typically have this preinstalled) </a:t>
            </a:r>
          </a:p>
          <a:p>
            <a:pPr marL="457200" marR="0" lvl="0" indent="-425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alibri"/>
              <a:buChar char="●"/>
            </a:pPr>
            <a:endParaRPr sz="2400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Google Shape;151;gcad1122440_0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0800" y="1762370"/>
            <a:ext cx="4406775" cy="285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gcad1122440_0_63"/>
          <p:cNvPicPr preferRelativeResize="0"/>
          <p:nvPr/>
        </p:nvPicPr>
        <p:blipFill rotWithShape="1"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04"/>
          <a:stretch/>
        </p:blipFill>
        <p:spPr>
          <a:xfrm>
            <a:off x="0" y="-82625"/>
            <a:ext cx="12192000" cy="694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cad1122440_0_63" descr="A picture containing background pattern&#10;&#10;Description automatically generated"/>
          <p:cNvPicPr preferRelativeResize="0"/>
          <p:nvPr/>
        </p:nvPicPr>
        <p:blipFill rotWithShape="1">
          <a:blip r:embed="rId4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24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cad1122440_0_63"/>
          <p:cNvSpPr/>
          <p:nvPr/>
        </p:nvSpPr>
        <p:spPr>
          <a:xfrm>
            <a:off x="321601" y="332616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cad1122440_0_63"/>
          <p:cNvSpPr txBox="1"/>
          <p:nvPr/>
        </p:nvSpPr>
        <p:spPr>
          <a:xfrm>
            <a:off x="2278650" y="307500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gcad1122440_0_2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cad1122440_0_2"/>
          <p:cNvSpPr/>
          <p:nvPr/>
        </p:nvSpPr>
        <p:spPr>
          <a:xfrm>
            <a:off x="321599" y="32010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gcad1122440_0_2"/>
          <p:cNvSpPr txBox="1"/>
          <p:nvPr/>
        </p:nvSpPr>
        <p:spPr>
          <a:xfrm>
            <a:off x="760175" y="661000"/>
            <a:ext cx="5765884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Prerequisites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" name="Google Shape;85;gcad1122440_0_2"/>
          <p:cNvSpPr txBox="1"/>
          <p:nvPr/>
        </p:nvSpPr>
        <p:spPr>
          <a:xfrm>
            <a:off x="482392" y="2746117"/>
            <a:ext cx="6204461" cy="2219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476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r>
              <a:rPr lang="en-US" sz="28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Files</a:t>
            </a:r>
          </a:p>
          <a:p>
            <a:pPr marL="2476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r>
              <a:rPr lang="en-US" sz="28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Folders</a:t>
            </a:r>
          </a:p>
          <a:p>
            <a:pPr marL="2476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r>
              <a:rPr lang="en-US" sz="28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Command Prompt / Terminal</a:t>
            </a:r>
            <a:endParaRPr lang="en-US" sz="3100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4765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</a:pPr>
            <a:endParaRPr lang="en-US" sz="28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3F1C79A0-E96B-3347-A09F-5A0693B6954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47647" y="1441025"/>
            <a:ext cx="3986671" cy="422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509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gcad1122440_0_2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cad1122440_0_2"/>
          <p:cNvSpPr/>
          <p:nvPr/>
        </p:nvSpPr>
        <p:spPr>
          <a:xfrm>
            <a:off x="321599" y="32010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gcad1122440_0_2"/>
          <p:cNvSpPr txBox="1"/>
          <p:nvPr/>
        </p:nvSpPr>
        <p:spPr>
          <a:xfrm>
            <a:off x="760175" y="661000"/>
            <a:ext cx="4957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Summary of Program​</a:t>
            </a:r>
            <a:endParaRPr sz="40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5" name="Google Shape;85;gcad1122440_0_2"/>
          <p:cNvSpPr txBox="1"/>
          <p:nvPr/>
        </p:nvSpPr>
        <p:spPr>
          <a:xfrm>
            <a:off x="343781" y="1548415"/>
            <a:ext cx="7502945" cy="4501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70485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 panose="020B0604020202020204" pitchFamily="34" charset="0"/>
              <a:buChar char="•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Week 0 – Orientation (this week)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704850" lvl="0" indent="-457200">
              <a:lnSpc>
                <a:spcPct val="115000"/>
              </a:lnSpc>
              <a:buClr>
                <a:schemeClr val="dk1"/>
              </a:buClr>
              <a:buSzPts val="2500"/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Introduction to JavaScript (weeks 1 - 6)​</a:t>
            </a:r>
          </a:p>
          <a:p>
            <a:pPr marL="70485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Front End Technologies</a:t>
            </a: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 (weeks 7 - 12)​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70485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 panose="020B0604020202020204" pitchFamily="34" charset="0"/>
              <a:buChar char="•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Web A</a:t>
            </a: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pp </a:t>
            </a: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Design with </a:t>
            </a: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React </a:t>
            </a: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(weeks 13 - 18)​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70485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 panose="020B0604020202020204" pitchFamily="34" charset="0"/>
              <a:buChar char="•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Career Services Assignments (Every other week)</a:t>
            </a:r>
            <a:endParaRPr sz="215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gcad1122440_0_2"/>
          <p:cNvPicPr preferRelativeResize="0"/>
          <p:nvPr/>
        </p:nvPicPr>
        <p:blipFill>
          <a:blip r:embed="rId4"/>
          <a:srcRect/>
          <a:stretch/>
        </p:blipFill>
        <p:spPr>
          <a:xfrm>
            <a:off x="8074597" y="1548415"/>
            <a:ext cx="3567931" cy="2856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gcad1122440_0_16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cad1122440_0_16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gcad1122440_0_16"/>
          <p:cNvSpPr txBox="1"/>
          <p:nvPr/>
        </p:nvSpPr>
        <p:spPr>
          <a:xfrm>
            <a:off x="760175" y="661000"/>
            <a:ext cx="4957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Class and Assignments</a:t>
            </a:r>
            <a:endParaRPr sz="40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4" name="Google Shape;94;gcad1122440_0_16"/>
          <p:cNvSpPr txBox="1"/>
          <p:nvPr/>
        </p:nvSpPr>
        <p:spPr>
          <a:xfrm>
            <a:off x="942575" y="1369000"/>
            <a:ext cx="9584700" cy="3192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●"/>
            </a:pPr>
            <a:r>
              <a:rPr lang="en-US" sz="28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Academic week starts on Sunday and ends on Saturday​</a:t>
            </a:r>
            <a:endParaRPr sz="28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●"/>
            </a:pPr>
            <a:r>
              <a:rPr lang="en-US" sz="28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Assignments are due end of day Saturday at midnight​</a:t>
            </a:r>
          </a:p>
          <a:p>
            <a:pPr marL="457200" marR="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●"/>
            </a:pPr>
            <a:r>
              <a:rPr lang="en-US" sz="28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First set of assignments (Week 0 – Orientation Course) are due this coming Saturday at midnight</a:t>
            </a:r>
            <a:endParaRPr lang="en-US" sz="3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5725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gcad1122440_0_16"/>
          <p:cNvPicPr preferRelativeResize="0"/>
          <p:nvPr/>
        </p:nvPicPr>
        <p:blipFill>
          <a:blip r:embed="rId4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68725" y="3057941"/>
            <a:ext cx="3280700" cy="3202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gcad1122440_0_27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cad1122440_0_27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cad1122440_0_27"/>
          <p:cNvSpPr txBox="1"/>
          <p:nvPr/>
        </p:nvSpPr>
        <p:spPr>
          <a:xfrm>
            <a:off x="760175" y="66100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Class and Assignments Continued​</a:t>
            </a:r>
            <a:endParaRPr sz="40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3" name="Google Shape;103;gcad1122440_0_27"/>
          <p:cNvSpPr txBox="1"/>
          <p:nvPr/>
        </p:nvSpPr>
        <p:spPr>
          <a:xfrm>
            <a:off x="722236" y="1369000"/>
            <a:ext cx="5492250" cy="4997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Class is every </a:t>
            </a: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[day] </a:t>
            </a: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from 7PM to 8:30PM​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Watch all videos before class​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Start homework before class​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>
              <a:lnSpc>
                <a:spcPct val="115000"/>
              </a:lnSpc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Come to class with questions</a:t>
            </a:r>
          </a:p>
          <a:p>
            <a:pPr marL="457200" lvl="0" indent="-387350">
              <a:lnSpc>
                <a:spcPct val="115000"/>
              </a:lnSpc>
              <a:buClr>
                <a:schemeClr val="dk1"/>
              </a:buClr>
              <a:buSzPts val="2500"/>
              <a:buFont typeface="Arial"/>
              <a:buChar char="●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Do the quizzes last, after all other assignments are done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Google Shape;104;gcad1122440_0_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5125" y="1904377"/>
            <a:ext cx="4573850" cy="30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gcad1122440_0_16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cad1122440_0_16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gcad1122440_0_16"/>
          <p:cNvSpPr txBox="1"/>
          <p:nvPr/>
        </p:nvSpPr>
        <p:spPr>
          <a:xfrm>
            <a:off x="760175" y="661000"/>
            <a:ext cx="4957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Grading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4" name="Google Shape;94;gcad1122440_0_16"/>
          <p:cNvSpPr txBox="1"/>
          <p:nvPr/>
        </p:nvSpPr>
        <p:spPr>
          <a:xfrm>
            <a:off x="942575" y="1369000"/>
            <a:ext cx="8972950" cy="5121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●"/>
            </a:pPr>
            <a:r>
              <a:rPr lang="en-US" sz="28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Grading is done by dedicated graders, not the instructor</a:t>
            </a:r>
          </a:p>
          <a:p>
            <a:pPr marL="457200" marR="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●"/>
            </a:pPr>
            <a:r>
              <a:rPr lang="en-US" sz="28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10% deduction per day for late submissions​</a:t>
            </a:r>
            <a:endParaRPr sz="28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71475">
              <a:lnSpc>
                <a:spcPct val="115000"/>
              </a:lnSpc>
              <a:buClr>
                <a:schemeClr val="dk1"/>
              </a:buClr>
              <a:buSzPts val="2250"/>
              <a:buFont typeface="Arial"/>
              <a:buChar char="●"/>
            </a:pPr>
            <a:r>
              <a:rPr lang="en-US" sz="28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Course completion requires: 70% grade average for each course, mastery level completion for all Open Class assignments, submit all other assignments</a:t>
            </a:r>
          </a:p>
          <a:p>
            <a:pPr marL="457200" marR="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●"/>
            </a:pPr>
            <a:r>
              <a:rPr lang="en-US" sz="28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The goal is to learn the material, don’t worry about too much if you lose a few points here or there</a:t>
            </a:r>
          </a:p>
          <a:p>
            <a:pPr marL="457200" marR="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●"/>
            </a:pPr>
            <a:r>
              <a:rPr lang="en-US" sz="28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Employers aren’t in</a:t>
            </a:r>
            <a:r>
              <a:rPr lang="en-US" sz="28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terested in your score. They want to hire graduates who understand the material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7438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gcad1122440_0_27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cad1122440_0_27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cad1122440_0_27"/>
          <p:cNvSpPr txBox="1"/>
          <p:nvPr/>
        </p:nvSpPr>
        <p:spPr>
          <a:xfrm>
            <a:off x="760175" y="66100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Videos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3" name="Google Shape;103;gcad1122440_0_27"/>
          <p:cNvSpPr txBox="1"/>
          <p:nvPr/>
        </p:nvSpPr>
        <p:spPr>
          <a:xfrm>
            <a:off x="1222864" y="1577476"/>
            <a:ext cx="3606311" cy="3524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Code along with the videos</a:t>
            </a:r>
            <a:endParaRPr lang="en-US" sz="3100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rite your notes as comments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ave your code on </a:t>
            </a:r>
            <a:r>
              <a:rPr lang="en-US" sz="3100" b="0" i="0" u="none" strike="noStrike" cap="none" dirty="0" err="1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Github</a:t>
            </a:r>
            <a:r>
              <a:rPr lang="en-US" sz="31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 for reuse later!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person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E0D5BEFA-8BF1-6548-948F-C0F9D045FA5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9977" y="1369000"/>
            <a:ext cx="5714839" cy="380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903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gcad1122440_0_27" descr="A picture containing background pattern&#10;&#10;Description automatically generated"/>
          <p:cNvPicPr preferRelativeResize="0"/>
          <p:nvPr/>
        </p:nvPicPr>
        <p:blipFill rotWithShape="1">
          <a:blip r:embed="rId3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2" y="9"/>
            <a:ext cx="12191975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cad1122440_0_27"/>
          <p:cNvSpPr/>
          <p:nvPr/>
        </p:nvSpPr>
        <p:spPr>
          <a:xfrm>
            <a:off x="240814" y="320090"/>
            <a:ext cx="11548800" cy="6217800"/>
          </a:xfrm>
          <a:prstGeom prst="rect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cad1122440_0_27"/>
          <p:cNvSpPr txBox="1"/>
          <p:nvPr/>
        </p:nvSpPr>
        <p:spPr>
          <a:xfrm>
            <a:off x="760175" y="661000"/>
            <a:ext cx="7634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400" b="0" i="0" u="none" strike="noStrike" cap="none" dirty="0">
                <a:solidFill>
                  <a:schemeClr val="dk1"/>
                </a:solidFill>
                <a:highlight>
                  <a:srgbClr val="EDEBE9"/>
                </a:highlight>
                <a:latin typeface="Arial"/>
                <a:ea typeface="Arial"/>
                <a:cs typeface="Arial"/>
                <a:sym typeface="Arial"/>
              </a:rPr>
              <a:t>Pro Tip – Reuse Your Code</a:t>
            </a:r>
            <a:endParaRPr sz="40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3" name="Google Shape;103;gcad1122440_0_27"/>
          <p:cNvSpPr txBox="1"/>
          <p:nvPr/>
        </p:nvSpPr>
        <p:spPr>
          <a:xfrm>
            <a:off x="993145" y="1873510"/>
            <a:ext cx="6078049" cy="2092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 dirty="0">
                <a:solidFill>
                  <a:schemeClr val="dk1"/>
                </a:solidFill>
                <a:highlight>
                  <a:srgbClr val="EDEBE9"/>
                </a:highlight>
                <a:latin typeface="Calibri"/>
                <a:ea typeface="Calibri"/>
                <a:cs typeface="Calibri"/>
                <a:sym typeface="Calibri"/>
              </a:rPr>
              <a:t>Any code you write from the videos can be reused later for quizzes and assignments. Don’t rewrite code from scratch if you don’t have to!</a:t>
            </a:r>
            <a:endParaRPr sz="3100" b="0" i="0" u="none" strike="noStrike" cap="none" dirty="0">
              <a:solidFill>
                <a:schemeClr val="dk1"/>
              </a:solidFill>
              <a:highlight>
                <a:srgbClr val="EDEBE9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 descr="A picture containing person, person, indoor&#10;&#10;Description automatically generated">
            <a:extLst>
              <a:ext uri="{FF2B5EF4-FFF2-40B4-BE49-F238E27FC236}">
                <a16:creationId xmlns:a16="http://schemas.microsoft.com/office/drawing/2014/main" id="{C5C767D3-8056-744A-8C4E-3CB78E3791C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2272" y="1563188"/>
            <a:ext cx="2809306" cy="421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99733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729</Words>
  <Application>Microsoft Office PowerPoint</Application>
  <PresentationFormat>Widescreen</PresentationFormat>
  <Paragraphs>100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Tahoma</vt:lpstr>
      <vt:lpstr>Corbel</vt:lpstr>
      <vt:lpstr>Nunito</vt:lpstr>
      <vt:lpstr>Arial</vt:lpstr>
      <vt:lpstr>Simple Light</vt:lpstr>
      <vt:lpstr>Front End Software Development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 End Software Development</dc:title>
  <dc:creator>Alcorn, Jill</dc:creator>
  <cp:lastModifiedBy>Kali Campbell</cp:lastModifiedBy>
  <cp:revision>33</cp:revision>
  <dcterms:created xsi:type="dcterms:W3CDTF">2020-08-17T18:03:08Z</dcterms:created>
  <dcterms:modified xsi:type="dcterms:W3CDTF">2022-05-09T15:55:49Z</dcterms:modified>
</cp:coreProperties>
</file>